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0"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424" y="-2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90589BE-A486-644F-B83A-9887FF691158}" type="datetimeFigureOut">
              <a:rPr lang="en-US" smtClean="0"/>
              <a:t>3/27/15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0589BE-A486-644F-B83A-9887FF691158}" type="datetimeFigureOut">
              <a:rPr lang="en-US" smtClean="0"/>
              <a:t>3/27/15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5B6BAB-ED37-984C-A198-9B6A4A2844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0589BE-A486-644F-B83A-9887FF691158}" type="datetimeFigureOut">
              <a:rPr lang="en-US" smtClean="0"/>
              <a:t>3/27/15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5B6BAB-ED37-984C-A198-9B6A4A2844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0589BE-A486-644F-B83A-9887FF691158}" type="datetimeFigureOut">
              <a:rPr lang="en-US" smtClean="0"/>
              <a:t>3/27/15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5B6BAB-ED37-984C-A198-9B6A4A2844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0589BE-A486-644F-B83A-9887FF691158}" type="datetimeFigureOut">
              <a:rPr lang="en-US" smtClean="0"/>
              <a:t>3/27/15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5B6BAB-ED37-984C-A198-9B6A4A2844F9}"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0589BE-A486-644F-B83A-9887FF691158}" type="datetimeFigureOut">
              <a:rPr lang="en-US" smtClean="0"/>
              <a:t>3/27/15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5B6BAB-ED37-984C-A198-9B6A4A2844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0589BE-A486-644F-B83A-9887FF691158}" type="datetimeFigureOut">
              <a:rPr lang="en-US" smtClean="0"/>
              <a:t>3/27/15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5B6BAB-ED37-984C-A198-9B6A4A2844F9}"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0589BE-A486-644F-B83A-9887FF691158}" type="datetimeFigureOut">
              <a:rPr lang="en-US" smtClean="0"/>
              <a:t>3/27/15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5B6BAB-ED37-984C-A198-9B6A4A2844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589BE-A486-644F-B83A-9887FF691158}" type="datetimeFigureOut">
              <a:rPr lang="en-US" smtClean="0"/>
              <a:t>3/27/15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5B6BAB-ED37-984C-A198-9B6A4A2844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0589BE-A486-644F-B83A-9887FF691158}" type="datetimeFigureOut">
              <a:rPr lang="en-US" smtClean="0"/>
              <a:t>3/27/15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0589BE-A486-644F-B83A-9887FF691158}" type="datetimeFigureOut">
              <a:rPr lang="en-US" smtClean="0"/>
              <a:t>3/27/15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5B6BAB-ED37-984C-A198-9B6A4A2844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90589BE-A486-644F-B83A-9887FF691158}" type="datetimeFigureOut">
              <a:rPr lang="en-US" smtClean="0"/>
              <a:t>3/27/15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B5B6BAB-ED37-984C-A198-9B6A4A2844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Gorgon’s Head</a:t>
            </a:r>
            <a:endParaRPr lang="en-US" dirty="0"/>
          </a:p>
        </p:txBody>
      </p:sp>
      <p:sp>
        <p:nvSpPr>
          <p:cNvPr id="3" name="Subtitle 2"/>
          <p:cNvSpPr>
            <a:spLocks noGrp="1"/>
          </p:cNvSpPr>
          <p:nvPr>
            <p:ph type="subTitle" idx="1"/>
          </p:nvPr>
        </p:nvSpPr>
        <p:spPr/>
        <p:txBody>
          <a:bodyPr/>
          <a:lstStyle/>
          <a:p>
            <a:r>
              <a:rPr lang="en-US" dirty="0" smtClean="0"/>
              <a:t>Sample Lesson on a Chapter</a:t>
            </a:r>
            <a:endParaRPr lang="en-US" dirty="0"/>
          </a:p>
        </p:txBody>
      </p:sp>
    </p:spTree>
    <p:extLst>
      <p:ext uri="{BB962C8B-B14F-4D97-AF65-F5344CB8AC3E}">
        <p14:creationId xmlns:p14="http://schemas.microsoft.com/office/powerpoint/2010/main" val="268250450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Exposition – 3 </a:t>
            </a:r>
            <a:endParaRPr lang="en-US" dirty="0"/>
          </a:p>
        </p:txBody>
      </p:sp>
      <p:sp>
        <p:nvSpPr>
          <p:cNvPr id="3" name="Content Placeholder 2"/>
          <p:cNvSpPr>
            <a:spLocks noGrp="1"/>
          </p:cNvSpPr>
          <p:nvPr>
            <p:ph idx="1"/>
          </p:nvPr>
        </p:nvSpPr>
        <p:spPr/>
        <p:txBody>
          <a:bodyPr/>
          <a:lstStyle/>
          <a:p>
            <a:r>
              <a:rPr lang="en-US" dirty="0" smtClean="0"/>
              <a:t>Less successful exposition would be more direct, such as:</a:t>
            </a:r>
          </a:p>
          <a:p>
            <a:pPr lvl="1"/>
            <a:r>
              <a:rPr lang="en-US" dirty="0" smtClean="0"/>
              <a:t>“My father died last year.  You remember him.  He was your twin brother.”</a:t>
            </a:r>
          </a:p>
          <a:p>
            <a:pPr lvl="1"/>
            <a:r>
              <a:rPr lang="en-US" dirty="0" smtClean="0"/>
              <a:t>Dickens’ exposition slips in background information without hammering it over our heads </a:t>
            </a:r>
            <a:endParaRPr lang="en-US" dirty="0"/>
          </a:p>
        </p:txBody>
      </p:sp>
    </p:spTree>
    <p:extLst>
      <p:ext uri="{BB962C8B-B14F-4D97-AF65-F5344CB8AC3E}">
        <p14:creationId xmlns:p14="http://schemas.microsoft.com/office/powerpoint/2010/main" val="27766408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take from this example</a:t>
            </a:r>
            <a:endParaRPr lang="en-US" dirty="0"/>
          </a:p>
        </p:txBody>
      </p:sp>
      <p:sp>
        <p:nvSpPr>
          <p:cNvPr id="3" name="Text Placeholder 2"/>
          <p:cNvSpPr>
            <a:spLocks noGrp="1"/>
          </p:cNvSpPr>
          <p:nvPr>
            <p:ph type="body" idx="1"/>
          </p:nvPr>
        </p:nvSpPr>
        <p:spPr/>
        <p:txBody>
          <a:bodyPr/>
          <a:lstStyle/>
          <a:p>
            <a:r>
              <a:rPr lang="en-US" dirty="0" smtClean="0"/>
              <a:t>(a.k.a. expectations)</a:t>
            </a:r>
            <a:endParaRPr lang="en-US" dirty="0"/>
          </a:p>
        </p:txBody>
      </p:sp>
    </p:spTree>
    <p:extLst>
      <p:ext uri="{BB962C8B-B14F-4D97-AF65-F5344CB8AC3E}">
        <p14:creationId xmlns:p14="http://schemas.microsoft.com/office/powerpoint/2010/main" val="216057785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this Lesson</a:t>
            </a:r>
            <a:endParaRPr lang="en-US" dirty="0"/>
          </a:p>
        </p:txBody>
      </p:sp>
      <p:sp>
        <p:nvSpPr>
          <p:cNvPr id="3" name="Content Placeholder 2"/>
          <p:cNvSpPr>
            <a:spLocks noGrp="1"/>
          </p:cNvSpPr>
          <p:nvPr>
            <p:ph idx="1"/>
          </p:nvPr>
        </p:nvSpPr>
        <p:spPr/>
        <p:txBody>
          <a:bodyPr>
            <a:normAutofit lnSpcReduction="10000"/>
          </a:bodyPr>
          <a:lstStyle/>
          <a:p>
            <a:r>
              <a:rPr lang="en-US" dirty="0" smtClean="0"/>
              <a:t>Well organized, clear headings and bullet points</a:t>
            </a:r>
          </a:p>
          <a:p>
            <a:r>
              <a:rPr lang="en-US" smtClean="0"/>
              <a:t>Has </a:t>
            </a:r>
            <a:r>
              <a:rPr lang="en-US" dirty="0" smtClean="0"/>
              <a:t>a clear objective – two literary elements to consider</a:t>
            </a:r>
          </a:p>
          <a:p>
            <a:r>
              <a:rPr lang="en-US" dirty="0" smtClean="0"/>
              <a:t>Has a balance of text and analysis</a:t>
            </a:r>
          </a:p>
          <a:p>
            <a:r>
              <a:rPr lang="en-US" dirty="0" smtClean="0"/>
              <a:t>Presenter says more than what was on the slides</a:t>
            </a:r>
          </a:p>
          <a:p>
            <a:r>
              <a:rPr lang="en-US" dirty="0" smtClean="0"/>
              <a:t>Provides insight beyond the plot (but did explain the plot)</a:t>
            </a:r>
          </a:p>
          <a:p>
            <a:r>
              <a:rPr lang="en-US" dirty="0" smtClean="0"/>
              <a:t>Uses visuals where possible/appropriate</a:t>
            </a:r>
          </a:p>
          <a:p>
            <a:r>
              <a:rPr lang="en-US" dirty="0" smtClean="0"/>
              <a:t>Stays in the present tense!!!!</a:t>
            </a:r>
          </a:p>
          <a:p>
            <a:endParaRPr lang="en-US" dirty="0"/>
          </a:p>
          <a:p>
            <a:pPr marL="0" indent="0">
              <a:buNone/>
            </a:pPr>
            <a:r>
              <a:rPr lang="en-US" dirty="0" smtClean="0"/>
              <a:t>NOTE:</a:t>
            </a:r>
          </a:p>
          <a:p>
            <a:pPr marL="0" indent="0">
              <a:buNone/>
            </a:pPr>
            <a:r>
              <a:rPr lang="en-US" dirty="0" smtClean="0"/>
              <a:t>You do NOT have to do a </a:t>
            </a:r>
            <a:r>
              <a:rPr lang="en-US" dirty="0" err="1" smtClean="0"/>
              <a:t>powerpoint</a:t>
            </a:r>
            <a:r>
              <a:rPr lang="en-US" dirty="0" smtClean="0"/>
              <a:t>.  However, some visual is needed.  Other options are a handout, a </a:t>
            </a:r>
            <a:r>
              <a:rPr lang="en-US" dirty="0" err="1" smtClean="0"/>
              <a:t>Prezi</a:t>
            </a:r>
            <a:r>
              <a:rPr lang="en-US" dirty="0" smtClean="0"/>
              <a:t>, a poster, etc.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2315105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Basics - 1</a:t>
            </a:r>
            <a:endParaRPr lang="en-US" dirty="0"/>
          </a:p>
        </p:txBody>
      </p:sp>
      <p:sp>
        <p:nvSpPr>
          <p:cNvPr id="3" name="Content Placeholder 2"/>
          <p:cNvSpPr>
            <a:spLocks noGrp="1"/>
          </p:cNvSpPr>
          <p:nvPr>
            <p:ph idx="1"/>
          </p:nvPr>
        </p:nvSpPr>
        <p:spPr/>
        <p:txBody>
          <a:bodyPr>
            <a:normAutofit/>
          </a:bodyPr>
          <a:lstStyle/>
          <a:p>
            <a:pPr marL="0" indent="0">
              <a:buNone/>
            </a:pPr>
            <a:r>
              <a:rPr lang="en-US" b="1" u="sng" dirty="0" smtClean="0"/>
              <a:t>Setting:</a:t>
            </a:r>
          </a:p>
          <a:p>
            <a:pPr marL="0" indent="0">
              <a:buNone/>
            </a:pPr>
            <a:r>
              <a:rPr lang="en-US" dirty="0" smtClean="0"/>
              <a:t>Monsieur the Marquis’ chateau, just as he has returned from Paris</a:t>
            </a:r>
          </a:p>
          <a:p>
            <a:pPr marL="0" indent="0">
              <a:buNone/>
            </a:pPr>
            <a:endParaRPr lang="en-US" dirty="0"/>
          </a:p>
          <a:p>
            <a:pPr marL="0" indent="0">
              <a:buNone/>
            </a:pPr>
            <a:r>
              <a:rPr lang="en-US" b="1" u="sng" dirty="0" smtClean="0"/>
              <a:t>Characters:</a:t>
            </a:r>
          </a:p>
          <a:p>
            <a:pPr marL="0" indent="0">
              <a:buNone/>
            </a:pPr>
            <a:r>
              <a:rPr lang="en-US" dirty="0" smtClean="0"/>
              <a:t>M the M</a:t>
            </a:r>
          </a:p>
          <a:p>
            <a:pPr marL="0" indent="0">
              <a:buNone/>
            </a:pPr>
            <a:r>
              <a:rPr lang="en-US" dirty="0" smtClean="0"/>
              <a:t>Charles </a:t>
            </a:r>
            <a:r>
              <a:rPr lang="en-US" dirty="0" err="1" smtClean="0"/>
              <a:t>Darnay</a:t>
            </a:r>
            <a:r>
              <a:rPr lang="en-US" dirty="0" smtClean="0"/>
              <a:t>, his nephew</a:t>
            </a:r>
          </a:p>
          <a:p>
            <a:pPr marL="0" indent="0">
              <a:buNone/>
            </a:pPr>
            <a:r>
              <a:rPr lang="en-US" dirty="0" smtClean="0"/>
              <a:t>Monsieur’s staff of servants</a:t>
            </a:r>
          </a:p>
          <a:p>
            <a:pPr marL="0" indent="0">
              <a:buNone/>
            </a:pPr>
            <a:r>
              <a:rPr lang="en-US" dirty="0" smtClean="0"/>
              <a:t>General citizenry outside the chateau </a:t>
            </a:r>
          </a:p>
        </p:txBody>
      </p:sp>
    </p:spTree>
    <p:extLst>
      <p:ext uri="{BB962C8B-B14F-4D97-AF65-F5344CB8AC3E}">
        <p14:creationId xmlns:p14="http://schemas.microsoft.com/office/powerpoint/2010/main" val="385868898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Basics – 2 </a:t>
            </a:r>
            <a:endParaRPr lang="en-US" dirty="0"/>
          </a:p>
        </p:txBody>
      </p:sp>
      <p:sp>
        <p:nvSpPr>
          <p:cNvPr id="3" name="Content Placeholder 2"/>
          <p:cNvSpPr>
            <a:spLocks noGrp="1"/>
          </p:cNvSpPr>
          <p:nvPr>
            <p:ph idx="1"/>
          </p:nvPr>
        </p:nvSpPr>
        <p:spPr/>
        <p:txBody>
          <a:bodyPr/>
          <a:lstStyle/>
          <a:p>
            <a:pPr marL="0" indent="0">
              <a:buNone/>
            </a:pPr>
            <a:r>
              <a:rPr lang="en-US" b="1" u="sng" dirty="0" smtClean="0"/>
              <a:t>Actions</a:t>
            </a:r>
            <a:endParaRPr lang="en-US" dirty="0" smtClean="0"/>
          </a:p>
          <a:p>
            <a:pPr marL="514350" indent="-514350">
              <a:buAutoNum type="arabicPeriod"/>
            </a:pPr>
            <a:r>
              <a:rPr lang="en-US" dirty="0" smtClean="0"/>
              <a:t>Monsieur arrives home, and awaits the arrival of his nephew</a:t>
            </a:r>
          </a:p>
          <a:p>
            <a:pPr marL="514350" indent="-514350">
              <a:buAutoNum type="arabicPeriod"/>
            </a:pPr>
            <a:r>
              <a:rPr lang="en-US" dirty="0" smtClean="0"/>
              <a:t>His nephew, we learn, is none other than Charles </a:t>
            </a:r>
            <a:r>
              <a:rPr lang="en-US" dirty="0" err="1" smtClean="0"/>
              <a:t>Darnay</a:t>
            </a:r>
            <a:endParaRPr lang="en-US" dirty="0" smtClean="0"/>
          </a:p>
          <a:p>
            <a:pPr marL="514350" indent="-514350">
              <a:buAutoNum type="arabicPeriod"/>
            </a:pPr>
            <a:r>
              <a:rPr lang="en-US" dirty="0" smtClean="0"/>
              <a:t>They argue – Monsieur believes the wealthy earn what they get and should continue doing what they do, </a:t>
            </a:r>
            <a:r>
              <a:rPr lang="en-US" dirty="0" err="1" smtClean="0"/>
              <a:t>Darnay</a:t>
            </a:r>
            <a:r>
              <a:rPr lang="en-US" dirty="0" smtClean="0"/>
              <a:t> renounces his wealth and believes the family has been living off the oppression of others</a:t>
            </a:r>
          </a:p>
          <a:p>
            <a:pPr marL="514350" indent="-514350">
              <a:buAutoNum type="arabicPeriod"/>
            </a:pPr>
            <a:r>
              <a:rPr lang="en-US" dirty="0" smtClean="0"/>
              <a:t>They both go to bed</a:t>
            </a:r>
          </a:p>
          <a:p>
            <a:pPr marL="514350" indent="-514350">
              <a:buAutoNum type="arabicPeriod"/>
            </a:pPr>
            <a:r>
              <a:rPr lang="en-US" dirty="0" smtClean="0"/>
              <a:t>In the night, someone murders the Marquis &amp; leaves a note signed “JAQUES”</a:t>
            </a:r>
            <a:endParaRPr lang="en-US" dirty="0"/>
          </a:p>
        </p:txBody>
      </p:sp>
    </p:spTree>
    <p:extLst>
      <p:ext uri="{BB962C8B-B14F-4D97-AF65-F5344CB8AC3E}">
        <p14:creationId xmlns:p14="http://schemas.microsoft.com/office/powerpoint/2010/main" val="20296775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Elements to Consider</a:t>
            </a:r>
            <a:endParaRPr lang="en-US" dirty="0"/>
          </a:p>
        </p:txBody>
      </p:sp>
      <p:sp>
        <p:nvSpPr>
          <p:cNvPr id="3" name="Content Placeholder 2"/>
          <p:cNvSpPr>
            <a:spLocks noGrp="1"/>
          </p:cNvSpPr>
          <p:nvPr>
            <p:ph idx="1"/>
          </p:nvPr>
        </p:nvSpPr>
        <p:spPr/>
        <p:txBody>
          <a:bodyPr/>
          <a:lstStyle/>
          <a:p>
            <a:r>
              <a:rPr lang="en-US" sz="4000" dirty="0" smtClean="0"/>
              <a:t>Imagery &amp; Metaphor</a:t>
            </a:r>
          </a:p>
          <a:p>
            <a:r>
              <a:rPr lang="en-US" sz="4000" dirty="0" smtClean="0"/>
              <a:t>Exposition</a:t>
            </a:r>
          </a:p>
          <a:p>
            <a:endParaRPr lang="en-US" dirty="0"/>
          </a:p>
        </p:txBody>
      </p:sp>
      <p:pic>
        <p:nvPicPr>
          <p:cNvPr id="4" name="Picture 3" descr="books3-980x36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1676" y="3500024"/>
            <a:ext cx="7285124" cy="2676168"/>
          </a:xfrm>
          <a:prstGeom prst="rect">
            <a:avLst/>
          </a:prstGeom>
        </p:spPr>
      </p:pic>
    </p:spTree>
    <p:extLst>
      <p:ext uri="{BB962C8B-B14F-4D97-AF65-F5344CB8AC3E}">
        <p14:creationId xmlns:p14="http://schemas.microsoft.com/office/powerpoint/2010/main" val="194200549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 </a:t>
            </a:r>
            <a:endParaRPr lang="en-US" dirty="0"/>
          </a:p>
        </p:txBody>
      </p:sp>
      <p:pic>
        <p:nvPicPr>
          <p:cNvPr id="4" name="Content Placeholder 3" descr="images.jpg"/>
          <p:cNvPicPr>
            <a:picLocks noGrp="1" noChangeAspect="1"/>
          </p:cNvPicPr>
          <p:nvPr>
            <p:ph idx="1"/>
          </p:nvPr>
        </p:nvPicPr>
        <p:blipFill>
          <a:blip r:embed="rId2">
            <a:extLst>
              <a:ext uri="{28A0092B-C50C-407E-A947-70E740481C1C}">
                <a14:useLocalDpi xmlns:a14="http://schemas.microsoft.com/office/drawing/2010/main" val="0"/>
              </a:ext>
            </a:extLst>
          </a:blip>
          <a:srcRect l="-23047" r="-23047"/>
          <a:stretch>
            <a:fillRect/>
          </a:stretch>
        </p:blipFill>
        <p:spPr>
          <a:xfrm>
            <a:off x="4503813" y="3643121"/>
            <a:ext cx="5007785" cy="2967576"/>
          </a:xfrm>
        </p:spPr>
      </p:pic>
      <p:sp>
        <p:nvSpPr>
          <p:cNvPr id="5" name="TextBox 4"/>
          <p:cNvSpPr txBox="1"/>
          <p:nvPr/>
        </p:nvSpPr>
        <p:spPr>
          <a:xfrm>
            <a:off x="457200" y="1407016"/>
            <a:ext cx="8229600" cy="3970318"/>
          </a:xfrm>
          <a:prstGeom prst="rect">
            <a:avLst/>
          </a:prstGeom>
          <a:noFill/>
        </p:spPr>
        <p:txBody>
          <a:bodyPr wrap="square" rtlCol="0">
            <a:spAutoFit/>
          </a:bodyPr>
          <a:lstStyle/>
          <a:p>
            <a:pPr marL="285750" indent="-285750">
              <a:buFont typeface="Arial"/>
              <a:buChar char="•"/>
            </a:pPr>
            <a:r>
              <a:rPr lang="en-US" dirty="0" smtClean="0">
                <a:solidFill>
                  <a:schemeClr val="accent4"/>
                </a:solidFill>
                <a:latin typeface="American Typewriter"/>
                <a:cs typeface="American Typewriter"/>
              </a:rPr>
              <a:t>The most notable piece of imagery in this chapter is of course the Gorgon’s head, and the numerous stone figures and architecture of the Marquis’ chateau</a:t>
            </a:r>
          </a:p>
          <a:p>
            <a:pPr marL="285750" indent="-285750">
              <a:buFont typeface="Arial"/>
              <a:buChar char="•"/>
            </a:pPr>
            <a:endParaRPr lang="en-US" dirty="0">
              <a:solidFill>
                <a:schemeClr val="accent4"/>
              </a:solidFill>
              <a:latin typeface="American Typewriter"/>
              <a:cs typeface="American Typewriter"/>
            </a:endParaRPr>
          </a:p>
          <a:p>
            <a:pPr marL="285750" indent="-285750">
              <a:buFont typeface="Arial"/>
              <a:buChar char="•"/>
            </a:pPr>
            <a:r>
              <a:rPr lang="en-US" dirty="0" smtClean="0">
                <a:solidFill>
                  <a:schemeClr val="accent4"/>
                </a:solidFill>
                <a:latin typeface="American Typewriter"/>
                <a:cs typeface="American Typewriter"/>
              </a:rPr>
              <a:t>The Gorgon is a mythological monster that turned everything it saw into stone</a:t>
            </a:r>
          </a:p>
          <a:p>
            <a:pPr marL="285750" indent="-285750">
              <a:buFont typeface="Arial"/>
              <a:buChar char="•"/>
            </a:pPr>
            <a:endParaRPr lang="en-US" dirty="0">
              <a:solidFill>
                <a:schemeClr val="accent4"/>
              </a:solidFill>
              <a:latin typeface="American Typewriter"/>
              <a:cs typeface="American Typewriter"/>
            </a:endParaRPr>
          </a:p>
          <a:p>
            <a:pPr marL="285750" indent="-285750">
              <a:buFont typeface="Arial"/>
              <a:buChar char="•"/>
            </a:pPr>
            <a:r>
              <a:rPr lang="en-US" dirty="0" smtClean="0">
                <a:solidFill>
                  <a:schemeClr val="accent4"/>
                </a:solidFill>
                <a:latin typeface="American Typewriter"/>
                <a:cs typeface="American Typewriter"/>
              </a:rPr>
              <a:t>The origin of the name is unclear, but either relates</a:t>
            </a:r>
          </a:p>
          <a:p>
            <a:r>
              <a:rPr lang="en-US" dirty="0" smtClean="0">
                <a:solidFill>
                  <a:schemeClr val="accent4"/>
                </a:solidFill>
                <a:latin typeface="American Typewriter"/>
                <a:cs typeface="American Typewriter"/>
              </a:rPr>
              <a:t>	 to the guttural noises that growling </a:t>
            </a:r>
          </a:p>
          <a:p>
            <a:r>
              <a:rPr lang="en-US" dirty="0" smtClean="0">
                <a:solidFill>
                  <a:schemeClr val="accent4"/>
                </a:solidFill>
                <a:latin typeface="American Typewriter"/>
                <a:cs typeface="American Typewriter"/>
              </a:rPr>
              <a:t>	beasts make, or from the Greek </a:t>
            </a:r>
          </a:p>
          <a:p>
            <a:r>
              <a:rPr lang="en-US" dirty="0" smtClean="0">
                <a:solidFill>
                  <a:schemeClr val="accent4"/>
                </a:solidFill>
                <a:latin typeface="American Typewriter"/>
                <a:cs typeface="American Typewriter"/>
              </a:rPr>
              <a:t>	for “dreadful”</a:t>
            </a:r>
          </a:p>
          <a:p>
            <a:endParaRPr lang="en-US" dirty="0">
              <a:solidFill>
                <a:schemeClr val="accent4"/>
              </a:solidFill>
              <a:latin typeface="American Typewriter"/>
              <a:cs typeface="American Typewriter"/>
            </a:endParaRPr>
          </a:p>
          <a:p>
            <a:pPr marL="285750" indent="-285750">
              <a:buFontTx/>
              <a:buChar char="•"/>
            </a:pPr>
            <a:r>
              <a:rPr lang="en-US" dirty="0" smtClean="0">
                <a:solidFill>
                  <a:schemeClr val="accent4"/>
                </a:solidFill>
                <a:latin typeface="American Typewriter"/>
                <a:cs typeface="American Typewriter"/>
              </a:rPr>
              <a:t>The imagery offers a sense of foreboding, </a:t>
            </a:r>
          </a:p>
          <a:p>
            <a:r>
              <a:rPr lang="en-US" dirty="0">
                <a:solidFill>
                  <a:schemeClr val="accent4"/>
                </a:solidFill>
                <a:latin typeface="American Typewriter"/>
                <a:cs typeface="American Typewriter"/>
              </a:rPr>
              <a:t>	</a:t>
            </a:r>
            <a:r>
              <a:rPr lang="en-US" dirty="0" smtClean="0">
                <a:solidFill>
                  <a:schemeClr val="accent4"/>
                </a:solidFill>
                <a:latin typeface="American Typewriter"/>
                <a:cs typeface="American Typewriter"/>
              </a:rPr>
              <a:t>and also of coldness, indifference </a:t>
            </a:r>
            <a:endParaRPr lang="en-US" dirty="0">
              <a:solidFill>
                <a:schemeClr val="accent4"/>
              </a:solidFill>
              <a:latin typeface="American Typewriter"/>
              <a:cs typeface="American Typewriter"/>
            </a:endParaRPr>
          </a:p>
        </p:txBody>
      </p:sp>
      <p:sp>
        <p:nvSpPr>
          <p:cNvPr id="6" name="TextBox 5"/>
          <p:cNvSpPr txBox="1"/>
          <p:nvPr/>
        </p:nvSpPr>
        <p:spPr>
          <a:xfrm>
            <a:off x="457200" y="5377334"/>
            <a:ext cx="5127691" cy="1200329"/>
          </a:xfrm>
          <a:prstGeom prst="rect">
            <a:avLst/>
          </a:prstGeom>
          <a:noFill/>
        </p:spPr>
        <p:txBody>
          <a:bodyPr wrap="none" rtlCol="0">
            <a:spAutoFit/>
          </a:bodyPr>
          <a:lstStyle/>
          <a:p>
            <a:r>
              <a:rPr lang="en-US" i="1" dirty="0" smtClean="0"/>
              <a:t>“It was a heavy mass of building, that chateau </a:t>
            </a:r>
          </a:p>
          <a:p>
            <a:r>
              <a:rPr lang="en-US" i="1" dirty="0" smtClean="0"/>
              <a:t>of Monsieur the Marquis…with heavy stone </a:t>
            </a:r>
          </a:p>
          <a:p>
            <a:r>
              <a:rPr lang="en-US" i="1" dirty="0" smtClean="0"/>
              <a:t>balustrades…and stone faces of men…As if the </a:t>
            </a:r>
          </a:p>
          <a:p>
            <a:r>
              <a:rPr lang="en-US" i="1" dirty="0" smtClean="0"/>
              <a:t>Gorgon’s head had surveyed it” (123)</a:t>
            </a:r>
            <a:endParaRPr lang="en-US" i="1" dirty="0"/>
          </a:p>
        </p:txBody>
      </p:sp>
    </p:spTree>
    <p:extLst>
      <p:ext uri="{BB962C8B-B14F-4D97-AF65-F5344CB8AC3E}">
        <p14:creationId xmlns:p14="http://schemas.microsoft.com/office/powerpoint/2010/main" val="26079531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 – 2 </a:t>
            </a:r>
            <a:endParaRPr lang="en-US" dirty="0"/>
          </a:p>
        </p:txBody>
      </p:sp>
      <p:sp>
        <p:nvSpPr>
          <p:cNvPr id="3" name="Content Placeholder 2"/>
          <p:cNvSpPr>
            <a:spLocks noGrp="1"/>
          </p:cNvSpPr>
          <p:nvPr>
            <p:ph idx="1"/>
          </p:nvPr>
        </p:nvSpPr>
        <p:spPr/>
        <p:txBody>
          <a:bodyPr/>
          <a:lstStyle/>
          <a:p>
            <a:pPr>
              <a:buFontTx/>
              <a:buChar char="•"/>
            </a:pPr>
            <a:r>
              <a:rPr lang="en-US" dirty="0" smtClean="0"/>
              <a:t>Over the course of the chapter, the Marquis is described as wearing a “fine mask” and his face is described as “stone” and the stone faces outside are given ever more agency:</a:t>
            </a:r>
          </a:p>
          <a:p>
            <a:pPr lvl="1">
              <a:buFontTx/>
              <a:buChar char="•"/>
            </a:pPr>
            <a:r>
              <a:rPr lang="en-US" dirty="0"/>
              <a:t>“the fine mask looked at him sideways, and with a stronger concentration of keenness, closeness and dislike, than was </a:t>
            </a:r>
            <a:r>
              <a:rPr lang="en-US" dirty="0" err="1"/>
              <a:t>comportable</a:t>
            </a:r>
            <a:r>
              <a:rPr lang="en-US" dirty="0"/>
              <a:t> with its wearer’s assumption of indifference” (128)</a:t>
            </a:r>
          </a:p>
          <a:p>
            <a:pPr lvl="1">
              <a:buFontTx/>
              <a:buChar char="•"/>
            </a:pPr>
            <a:r>
              <a:rPr lang="en-US" dirty="0"/>
              <a:t>“It would have been of as much avail to interrogate any stone face outside the chateau” (131)</a:t>
            </a:r>
          </a:p>
          <a:p>
            <a:pPr lvl="1">
              <a:buFontTx/>
              <a:buChar char="•"/>
            </a:pPr>
            <a:r>
              <a:rPr lang="en-US" dirty="0" smtClean="0"/>
              <a:t>“[the stone faced] stared blindly at the black night…at this, the nearest stone face seemed to stare amazed…looked awe-stricken” (132)</a:t>
            </a:r>
          </a:p>
          <a:p>
            <a:pPr>
              <a:buFontTx/>
              <a:buChar char="•"/>
            </a:pPr>
            <a:endParaRPr lang="en-US" dirty="0"/>
          </a:p>
        </p:txBody>
      </p:sp>
    </p:spTree>
    <p:extLst>
      <p:ext uri="{BB962C8B-B14F-4D97-AF65-F5344CB8AC3E}">
        <p14:creationId xmlns:p14="http://schemas.microsoft.com/office/powerpoint/2010/main" val="1273299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 – 3 </a:t>
            </a:r>
            <a:endParaRPr lang="en-US" dirty="0"/>
          </a:p>
        </p:txBody>
      </p:sp>
      <p:sp>
        <p:nvSpPr>
          <p:cNvPr id="3" name="Content Placeholder 2"/>
          <p:cNvSpPr>
            <a:spLocks noGrp="1"/>
          </p:cNvSpPr>
          <p:nvPr>
            <p:ph idx="1"/>
          </p:nvPr>
        </p:nvSpPr>
        <p:spPr/>
        <p:txBody>
          <a:bodyPr>
            <a:normAutofit lnSpcReduction="10000"/>
          </a:bodyPr>
          <a:lstStyle/>
          <a:p>
            <a:r>
              <a:rPr lang="en-US" dirty="0" smtClean="0"/>
              <a:t>At the chapter’s end, the Marquis’ face and the stone faces of the chateau become one:</a:t>
            </a:r>
          </a:p>
          <a:p>
            <a:pPr lvl="1"/>
            <a:r>
              <a:rPr lang="en-US" dirty="0" smtClean="0"/>
              <a:t>“It portended that there was one stone face too many, up at the chateau…it lay back on the pillow of the Monsieur the Marquis.  It was like a fine mask, suddenly startled, made angry, and petrified.”</a:t>
            </a:r>
          </a:p>
          <a:p>
            <a:pPr marL="274320" lvl="1" indent="0">
              <a:buNone/>
            </a:pPr>
            <a:endParaRPr lang="en-US" dirty="0"/>
          </a:p>
          <a:p>
            <a:pPr lvl="0">
              <a:buClr>
                <a:srgbClr val="93A299"/>
              </a:buClr>
            </a:pPr>
            <a:r>
              <a:rPr lang="en-US" dirty="0" smtClean="0">
                <a:solidFill>
                  <a:srgbClr val="292934"/>
                </a:solidFill>
              </a:rPr>
              <a:t>This imagery supports our understanding of the Marquis.  </a:t>
            </a:r>
          </a:p>
          <a:p>
            <a:pPr lvl="0">
              <a:buClr>
                <a:srgbClr val="93A299"/>
              </a:buClr>
            </a:pPr>
            <a:r>
              <a:rPr lang="en-US" dirty="0" smtClean="0">
                <a:solidFill>
                  <a:srgbClr val="292934"/>
                </a:solidFill>
              </a:rPr>
              <a:t>He was cold, unchanging and unmoved by the needs of others.  It suggests that his death is not one the characters or readers should mourn, that he is now part of his chateau, old, made of stone, and inhuman.</a:t>
            </a:r>
          </a:p>
          <a:p>
            <a:pPr lvl="0">
              <a:buClr>
                <a:srgbClr val="93A299"/>
              </a:buClr>
            </a:pPr>
            <a:r>
              <a:rPr lang="en-US" dirty="0" smtClean="0">
                <a:solidFill>
                  <a:srgbClr val="292934"/>
                </a:solidFill>
              </a:rPr>
              <a:t>By the end of the chapter, we understand that the stone imagery is a </a:t>
            </a:r>
            <a:r>
              <a:rPr lang="en-US" b="1" dirty="0" smtClean="0">
                <a:solidFill>
                  <a:srgbClr val="292934"/>
                </a:solidFill>
              </a:rPr>
              <a:t>metaphor</a:t>
            </a:r>
            <a:r>
              <a:rPr lang="en-US" dirty="0" smtClean="0">
                <a:solidFill>
                  <a:srgbClr val="292934"/>
                </a:solidFill>
              </a:rPr>
              <a:t> for the Marquis – they are compared,</a:t>
            </a:r>
            <a:r>
              <a:rPr lang="en-US" dirty="0">
                <a:solidFill>
                  <a:srgbClr val="292934"/>
                </a:solidFill>
              </a:rPr>
              <a:t> </a:t>
            </a:r>
            <a:r>
              <a:rPr lang="en-US" dirty="0" smtClean="0">
                <a:solidFill>
                  <a:srgbClr val="292934"/>
                </a:solidFill>
              </a:rPr>
              <a:t>and ultimately made “one” </a:t>
            </a:r>
            <a:endParaRPr lang="en-US" dirty="0">
              <a:solidFill>
                <a:srgbClr val="292934"/>
              </a:solidFill>
            </a:endParaRPr>
          </a:p>
          <a:p>
            <a:pPr marL="274320" lvl="1" indent="0">
              <a:buNone/>
            </a:pPr>
            <a:endParaRPr lang="en-US" dirty="0" smtClean="0"/>
          </a:p>
        </p:txBody>
      </p:sp>
    </p:spTree>
    <p:extLst>
      <p:ext uri="{BB962C8B-B14F-4D97-AF65-F5344CB8AC3E}">
        <p14:creationId xmlns:p14="http://schemas.microsoft.com/office/powerpoint/2010/main" val="35154418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Exposition </a:t>
            </a:r>
            <a:endParaRPr lang="en-US" dirty="0"/>
          </a:p>
        </p:txBody>
      </p:sp>
      <p:sp>
        <p:nvSpPr>
          <p:cNvPr id="3" name="Content Placeholder 2"/>
          <p:cNvSpPr>
            <a:spLocks noGrp="1"/>
          </p:cNvSpPr>
          <p:nvPr>
            <p:ph idx="1"/>
          </p:nvPr>
        </p:nvSpPr>
        <p:spPr/>
        <p:txBody>
          <a:bodyPr>
            <a:normAutofit/>
          </a:bodyPr>
          <a:lstStyle/>
          <a:p>
            <a:r>
              <a:rPr lang="en-US" sz="2800" dirty="0" smtClean="0"/>
              <a:t>Exposition is how the author provides background information </a:t>
            </a:r>
          </a:p>
          <a:p>
            <a:r>
              <a:rPr lang="en-US" sz="2800" dirty="0" smtClean="0"/>
              <a:t>Dickens reveals information strategically throughout the novel to maintain suspense </a:t>
            </a:r>
          </a:p>
          <a:p>
            <a:r>
              <a:rPr lang="en-US" sz="2800" dirty="0" smtClean="0"/>
              <a:t>This chapter reveals important background information about </a:t>
            </a:r>
            <a:r>
              <a:rPr lang="en-US" sz="2800" dirty="0" err="1" smtClean="0"/>
              <a:t>Darnay</a:t>
            </a:r>
            <a:r>
              <a:rPr lang="en-US" sz="2800" dirty="0" smtClean="0"/>
              <a:t> (not the least of which is the fact that he’s the Marquis’ nephew!)</a:t>
            </a:r>
            <a:endParaRPr lang="en-US" sz="2800" dirty="0"/>
          </a:p>
        </p:txBody>
      </p:sp>
    </p:spTree>
    <p:extLst>
      <p:ext uri="{BB962C8B-B14F-4D97-AF65-F5344CB8AC3E}">
        <p14:creationId xmlns:p14="http://schemas.microsoft.com/office/powerpoint/2010/main" val="26545778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Exposition – 2 </a:t>
            </a:r>
            <a:endParaRPr lang="en-US" dirty="0"/>
          </a:p>
        </p:txBody>
      </p:sp>
      <p:sp>
        <p:nvSpPr>
          <p:cNvPr id="3" name="Content Placeholder 2"/>
          <p:cNvSpPr>
            <a:spLocks noGrp="1"/>
          </p:cNvSpPr>
          <p:nvPr>
            <p:ph idx="1"/>
          </p:nvPr>
        </p:nvSpPr>
        <p:spPr/>
        <p:txBody>
          <a:bodyPr/>
          <a:lstStyle/>
          <a:p>
            <a:r>
              <a:rPr lang="en-US" dirty="0" err="1" smtClean="0"/>
              <a:t>Darnay</a:t>
            </a:r>
            <a:r>
              <a:rPr lang="en-US" dirty="0" smtClean="0"/>
              <a:t> and Marquis discuss the family &amp; reveal information, but not directly:</a:t>
            </a:r>
          </a:p>
          <a:p>
            <a:pPr lvl="1"/>
            <a:r>
              <a:rPr lang="en-US" dirty="0" smtClean="0"/>
              <a:t>“Our family; our </a:t>
            </a:r>
            <a:r>
              <a:rPr lang="en-US" dirty="0" err="1" smtClean="0"/>
              <a:t>honourable</a:t>
            </a:r>
            <a:r>
              <a:rPr lang="en-US" dirty="0" smtClean="0"/>
              <a:t> family, whose </a:t>
            </a:r>
            <a:r>
              <a:rPr lang="en-US" dirty="0" err="1" smtClean="0"/>
              <a:t>honour</a:t>
            </a:r>
            <a:r>
              <a:rPr lang="en-US" dirty="0" smtClean="0"/>
              <a:t> is of so much account to both of us, in such different ways.  Even in my father’s time, we did a world of wrong, injuring every human creature which came between us and our pleasure…Can I separate my father’s twin brother, joint inheritor, and next successor, from himself?”  </a:t>
            </a:r>
          </a:p>
          <a:p>
            <a:pPr lvl="1"/>
            <a:r>
              <a:rPr lang="en-US" dirty="0" smtClean="0"/>
              <a:t>“Death has done that.”</a:t>
            </a:r>
          </a:p>
          <a:p>
            <a:pPr lvl="0">
              <a:buClr>
                <a:srgbClr val="93A299"/>
              </a:buClr>
            </a:pPr>
            <a:r>
              <a:rPr lang="en-US" dirty="0" smtClean="0">
                <a:solidFill>
                  <a:srgbClr val="292934"/>
                </a:solidFill>
              </a:rPr>
              <a:t>This passage reveals several facts indirectly:</a:t>
            </a:r>
          </a:p>
          <a:p>
            <a:pPr lvl="1">
              <a:buClr>
                <a:srgbClr val="93A299"/>
              </a:buClr>
            </a:pPr>
            <a:r>
              <a:rPr lang="en-US" dirty="0" err="1" smtClean="0">
                <a:solidFill>
                  <a:srgbClr val="292934"/>
                </a:solidFill>
              </a:rPr>
              <a:t>Darnay</a:t>
            </a:r>
            <a:r>
              <a:rPr lang="en-US" dirty="0" smtClean="0">
                <a:solidFill>
                  <a:srgbClr val="292934"/>
                </a:solidFill>
              </a:rPr>
              <a:t> (through his sarcastic use of the word “</a:t>
            </a:r>
            <a:r>
              <a:rPr lang="en-US" dirty="0" err="1" smtClean="0">
                <a:solidFill>
                  <a:srgbClr val="292934"/>
                </a:solidFill>
              </a:rPr>
              <a:t>honourable</a:t>
            </a:r>
            <a:r>
              <a:rPr lang="en-US" dirty="0" smtClean="0">
                <a:solidFill>
                  <a:srgbClr val="292934"/>
                </a:solidFill>
              </a:rPr>
              <a:t>”) feels his family has done immoral things</a:t>
            </a:r>
          </a:p>
          <a:p>
            <a:pPr lvl="1">
              <a:buClr>
                <a:srgbClr val="93A299"/>
              </a:buClr>
            </a:pPr>
            <a:r>
              <a:rPr lang="en-US" dirty="0" err="1" smtClean="0">
                <a:solidFill>
                  <a:srgbClr val="292934"/>
                </a:solidFill>
              </a:rPr>
              <a:t>Darnay’s</a:t>
            </a:r>
            <a:r>
              <a:rPr lang="en-US" dirty="0" smtClean="0">
                <a:solidFill>
                  <a:srgbClr val="292934"/>
                </a:solidFill>
              </a:rPr>
              <a:t> father was a twin, and has died</a:t>
            </a:r>
          </a:p>
          <a:p>
            <a:pPr lvl="1">
              <a:buClr>
                <a:srgbClr val="93A299"/>
              </a:buClr>
            </a:pPr>
            <a:r>
              <a:rPr lang="en-US" dirty="0" smtClean="0">
                <a:solidFill>
                  <a:srgbClr val="292934"/>
                </a:solidFill>
              </a:rPr>
              <a:t>Marquis is now the patriarch of the family</a:t>
            </a:r>
            <a:endParaRPr lang="en-US" dirty="0">
              <a:solidFill>
                <a:srgbClr val="292934"/>
              </a:solidFill>
            </a:endParaRPr>
          </a:p>
          <a:p>
            <a:pPr marL="274320" lvl="1" indent="0">
              <a:buNone/>
            </a:pPr>
            <a:endParaRPr lang="en-US" dirty="0" smtClean="0"/>
          </a:p>
        </p:txBody>
      </p:sp>
    </p:spTree>
    <p:extLst>
      <p:ext uri="{BB962C8B-B14F-4D97-AF65-F5344CB8AC3E}">
        <p14:creationId xmlns:p14="http://schemas.microsoft.com/office/powerpoint/2010/main" val="21566695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91</TotalTime>
  <Words>846</Words>
  <Application>Microsoft Macintosh PowerPoint</Application>
  <PresentationFormat>On-screen Show (4:3)</PresentationFormat>
  <Paragraphs>78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Clarity</vt:lpstr>
      <vt:lpstr>The Gorgon’s Head</vt:lpstr>
      <vt:lpstr>Plot Basics - 1</vt:lpstr>
      <vt:lpstr>Plot Basics – 2 </vt:lpstr>
      <vt:lpstr>Literary Elements to Consider</vt:lpstr>
      <vt:lpstr>Imagery </vt:lpstr>
      <vt:lpstr>Imagery – 2 </vt:lpstr>
      <vt:lpstr>Imagery – 3 </vt:lpstr>
      <vt:lpstr>Exposition </vt:lpstr>
      <vt:lpstr>Exposition – 2 </vt:lpstr>
      <vt:lpstr>Exposition – 3 </vt:lpstr>
      <vt:lpstr>What to take from this example</vt:lpstr>
      <vt:lpstr>Elements of this Lesson</vt:lpstr>
    </vt:vector>
  </TitlesOfParts>
  <Company>NPS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Gorgon’s Head</dc:title>
  <dc:creator>Newton Public Schools</dc:creator>
  <cp:lastModifiedBy>Newton Public Schools</cp:lastModifiedBy>
  <cp:revision>24</cp:revision>
  <dcterms:created xsi:type="dcterms:W3CDTF">2015-03-27T17:26:44Z</dcterms:created>
  <dcterms:modified xsi:type="dcterms:W3CDTF">2015-03-27T18:58:34Z</dcterms:modified>
</cp:coreProperties>
</file>