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808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4DBC3C-7DF8-AE4C-8D70-36C68129DD08}" type="datetimeFigureOut">
              <a:rPr lang="en-US" smtClean="0"/>
              <a:t>11/3/14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BE662E-4DE1-A840-A5EA-F8372885AD9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Tips &amp; Tricks volume I</a:t>
            </a:r>
          </a:p>
          <a:p>
            <a:endParaRPr lang="en-US" dirty="0"/>
          </a:p>
          <a:p>
            <a:r>
              <a:rPr lang="en-US" dirty="0" smtClean="0"/>
              <a:t>(Alternate title: stop doing these things or my head will explode!)</a:t>
            </a:r>
          </a:p>
          <a:p>
            <a:endParaRPr lang="en-US" dirty="0"/>
          </a:p>
          <a:p>
            <a:r>
              <a:rPr lang="en-US" sz="4400" dirty="0" smtClean="0">
                <a:sym typeface="Wingdings"/>
              </a:rPr>
              <a:t>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&amp;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55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Than Lists Commas Can…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1752" y="162277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1752" y="1622778"/>
            <a:ext cx="8534400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 independent clauses in ONE sentence when paired with a conjunction: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I had to go to bed, but I really wanted to watch one more episode of </a:t>
            </a:r>
            <a:r>
              <a:rPr lang="en-US" i="1" dirty="0" smtClean="0"/>
              <a:t>Family Guy.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Independent Clause + comma + conjunction + independent clause.</a:t>
            </a:r>
          </a:p>
          <a:p>
            <a:endParaRPr lang="en-US" dirty="0"/>
          </a:p>
          <a:p>
            <a:r>
              <a:rPr lang="en-US" dirty="0" smtClean="0"/>
              <a:t>Separate a relative clause, appositive, or another parenthetical element: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My sister, a </a:t>
            </a:r>
            <a:r>
              <a:rPr lang="en-US" dirty="0" err="1" smtClean="0"/>
              <a:t>fashionista</a:t>
            </a:r>
            <a:r>
              <a:rPr lang="en-US" dirty="0" smtClean="0"/>
              <a:t>, wears big earrings every day.</a:t>
            </a:r>
          </a:p>
          <a:p>
            <a:endParaRPr lang="en-US" dirty="0"/>
          </a:p>
          <a:p>
            <a:pPr algn="ctr"/>
            <a:r>
              <a:rPr lang="en-US" dirty="0" smtClean="0"/>
              <a:t>Beginning + comma + extra info + comma + rest of sentence</a:t>
            </a:r>
          </a:p>
          <a:p>
            <a:endParaRPr lang="en-US" dirty="0"/>
          </a:p>
          <a:p>
            <a:r>
              <a:rPr lang="en-US" dirty="0" smtClean="0"/>
              <a:t>Introduce people or titles: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The main character, </a:t>
            </a:r>
            <a:r>
              <a:rPr lang="en-US" dirty="0" err="1" smtClean="0"/>
              <a:t>Okonkwo</a:t>
            </a:r>
            <a:r>
              <a:rPr lang="en-US" dirty="0" smtClean="0"/>
              <a:t>, is a huge jerk.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Chinua Achebe’s novel, </a:t>
            </a:r>
            <a:r>
              <a:rPr lang="en-US" i="1" dirty="0" smtClean="0"/>
              <a:t>Things Fall Apart</a:t>
            </a:r>
            <a:r>
              <a:rPr lang="en-US" dirty="0" smtClean="0"/>
              <a:t>, is about a huge jerk.</a:t>
            </a:r>
          </a:p>
          <a:p>
            <a:endParaRPr lang="en-US" dirty="0"/>
          </a:p>
          <a:p>
            <a:pPr algn="ctr"/>
            <a:r>
              <a:rPr lang="en-US" dirty="0" smtClean="0"/>
              <a:t>Person’s title or role + comma + name + comma + rest of sentence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49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still more stuff…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1752" y="1662668"/>
            <a:ext cx="8534399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off introductory elements like prepositional phrases: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Before the war, the theater company was quite successful.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Set off quotes in dialogue: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Joe said, “I don’t think so, Betsy.  Not this time,” and Betsy wept.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To address someone: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Let’s eat, Grandma.</a:t>
            </a:r>
          </a:p>
          <a:p>
            <a:pPr marL="285750" indent="-285750">
              <a:buFontTx/>
              <a:buChar char="•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purposefully interrupt the flow of a sentence for effect: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No, actually, you can’t have a sip of my coffee. </a:t>
            </a:r>
          </a:p>
          <a:p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1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Tips &amp; Tricks volume </a:t>
            </a:r>
            <a:r>
              <a:rPr lang="en-US" dirty="0" smtClean="0"/>
              <a:t>IV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SHAKESPEARE EDITION</a:t>
            </a:r>
            <a:endParaRPr lang="en-US" dirty="0" smtClean="0"/>
          </a:p>
          <a:p>
            <a:endParaRPr lang="en-US" dirty="0"/>
          </a:p>
          <a:p>
            <a:r>
              <a:rPr lang="en-US" sz="4400" dirty="0" smtClean="0">
                <a:sym typeface="Wingdings"/>
              </a:rPr>
              <a:t>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&amp;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2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Modern– Verb in middle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Shakespeare – verb on 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Something wicked is coming this way.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Don’t be a borrower or a lender.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Helen, we’re going to tell you our thoughts.	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Something wicked this way comes.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a borrower nor a lender be.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Helen, to you our minds we will unfold.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Structured Shakespearian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3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Modern – you understood, doesn’t, where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Shakespeare – thou, “verb not”, whither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Pray for us!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Love doesn’t look with eyes; it looks with the mind.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Hey there, spirit, where are you going?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Pray thou for us.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Love looks not with the eyes but with the mind.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now, spirit?  Whither wander you?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Structured Shakespearian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33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It’s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“IT”     “IS”  </a:t>
            </a:r>
          </a:p>
          <a:p>
            <a:r>
              <a:rPr lang="en-US" dirty="0" smtClean="0"/>
              <a:t>This is not possessive</a:t>
            </a:r>
          </a:p>
          <a:p>
            <a:r>
              <a:rPr lang="en-US" dirty="0" smtClean="0"/>
              <a:t>It is TWO WORDS GLUED TOGETHER</a:t>
            </a:r>
          </a:p>
          <a:p>
            <a:r>
              <a:rPr lang="en-US" dirty="0" smtClean="0"/>
              <a:t>It’s going to rain.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shows ownership</a:t>
            </a:r>
          </a:p>
          <a:p>
            <a:pPr lvl="1"/>
            <a:r>
              <a:rPr lang="en-US" dirty="0" smtClean="0"/>
              <a:t>(possessive) </a:t>
            </a:r>
          </a:p>
          <a:p>
            <a:pPr lvl="0">
              <a:buClr>
                <a:srgbClr val="D16349"/>
              </a:buClr>
            </a:pPr>
            <a:r>
              <a:rPr lang="en-US" dirty="0" smtClean="0">
                <a:solidFill>
                  <a:prstClr val="black"/>
                </a:solidFill>
              </a:rPr>
              <a:t>It CANNOT be broken into two words</a:t>
            </a:r>
          </a:p>
          <a:p>
            <a:pPr lvl="0">
              <a:buClr>
                <a:srgbClr val="D16349"/>
              </a:buClr>
            </a:pPr>
            <a:r>
              <a:rPr lang="en-US" dirty="0" smtClean="0">
                <a:solidFill>
                  <a:prstClr val="black"/>
                </a:solidFill>
              </a:rPr>
              <a:t>The cat lost its toy.</a:t>
            </a:r>
            <a:endParaRPr lang="en-US" dirty="0">
              <a:solidFill>
                <a:prstClr val="black"/>
              </a:solidFill>
            </a:endParaRP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use of it’s vs. 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4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Effect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Affect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Noun</a:t>
            </a:r>
          </a:p>
          <a:p>
            <a:r>
              <a:rPr lang="en-US" dirty="0" smtClean="0"/>
              <a:t>“Special effects”</a:t>
            </a:r>
          </a:p>
          <a:p>
            <a:r>
              <a:rPr lang="en-US" dirty="0" smtClean="0"/>
              <a:t>The color had a bad effect on her mood.</a:t>
            </a:r>
          </a:p>
          <a:p>
            <a:pPr marL="0" indent="0">
              <a:buNone/>
            </a:pPr>
            <a:r>
              <a:rPr lang="en-US" dirty="0" smtClean="0"/>
              <a:t>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UNLESS it’s used in the following way (sorry)</a:t>
            </a:r>
          </a:p>
          <a:p>
            <a:pPr marL="0" indent="0">
              <a:buNone/>
            </a:pPr>
            <a:r>
              <a:rPr lang="en-US" dirty="0" smtClean="0"/>
              <a:t>“The protestors tried to effect change in the organization”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Verb</a:t>
            </a:r>
          </a:p>
          <a:p>
            <a:r>
              <a:rPr lang="en-US" dirty="0" smtClean="0"/>
              <a:t>Caffeine does not affect me.</a:t>
            </a:r>
          </a:p>
          <a:p>
            <a:pPr marL="0" indent="0">
              <a:buNone/>
            </a:pPr>
            <a:r>
              <a:rPr lang="en-US" dirty="0" smtClean="0"/>
              <a:t>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UNLESS it’s a person’s appearance, then it’s a noun (sorry)</a:t>
            </a:r>
          </a:p>
          <a:p>
            <a:pPr marL="0" indent="0">
              <a:buNone/>
            </a:pPr>
            <a:r>
              <a:rPr lang="en-US" dirty="0" smtClean="0"/>
              <a:t>“He had a very flat affect”</a:t>
            </a:r>
          </a:p>
          <a:p>
            <a:pPr marL="0" indent="0">
              <a:buNone/>
            </a:pPr>
            <a:r>
              <a:rPr lang="en-US" dirty="0" smtClean="0"/>
              <a:t>“Her affect looked sour”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vs. Affect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6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Tips &amp; Tricks volume II</a:t>
            </a:r>
          </a:p>
          <a:p>
            <a:endParaRPr lang="en-US" dirty="0"/>
          </a:p>
          <a:p>
            <a:r>
              <a:rPr lang="en-US" dirty="0" smtClean="0"/>
              <a:t>(Alternate title: stop doing these things or my head will explode!)</a:t>
            </a:r>
          </a:p>
          <a:p>
            <a:endParaRPr lang="en-US" dirty="0"/>
          </a:p>
          <a:p>
            <a:r>
              <a:rPr lang="en-US" sz="4400" dirty="0" smtClean="0">
                <a:sym typeface="Wingdings"/>
              </a:rPr>
              <a:t>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&amp;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259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 Sentences with Prepositions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bad.</a:t>
            </a:r>
          </a:p>
          <a:p>
            <a:r>
              <a:rPr lang="en-US" dirty="0" smtClean="0"/>
              <a:t>Don’t do it.</a:t>
            </a:r>
          </a:p>
          <a:p>
            <a:r>
              <a:rPr lang="en-US" dirty="0"/>
              <a:t>It’s bad.</a:t>
            </a:r>
          </a:p>
          <a:p>
            <a:r>
              <a:rPr lang="en-US" dirty="0"/>
              <a:t>Don’t do it.</a:t>
            </a:r>
          </a:p>
          <a:p>
            <a:r>
              <a:rPr lang="en-US" dirty="0"/>
              <a:t>It’s bad.</a:t>
            </a:r>
          </a:p>
          <a:p>
            <a:r>
              <a:rPr lang="en-US" dirty="0"/>
              <a:t>Don’t do it.</a:t>
            </a:r>
          </a:p>
          <a:p>
            <a:r>
              <a:rPr lang="en-US" dirty="0"/>
              <a:t>It’s bad.</a:t>
            </a:r>
          </a:p>
          <a:p>
            <a:r>
              <a:rPr lang="en-US" dirty="0"/>
              <a:t>Don’t do it.</a:t>
            </a:r>
          </a:p>
          <a:p>
            <a:r>
              <a:rPr lang="en-US" dirty="0"/>
              <a:t>It’s bad.</a:t>
            </a:r>
          </a:p>
          <a:p>
            <a:r>
              <a:rPr lang="en-US" dirty="0"/>
              <a:t>Don’t do it.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Prepositions are…?</a:t>
            </a:r>
          </a:p>
          <a:p>
            <a:pPr lvl="1"/>
            <a:r>
              <a:rPr lang="en-US" dirty="0" smtClean="0"/>
              <a:t>Show location</a:t>
            </a:r>
          </a:p>
          <a:p>
            <a:pPr lvl="1"/>
            <a:r>
              <a:rPr lang="en-US" dirty="0" smtClean="0"/>
              <a:t>Locate the noun in the sentence in time and place</a:t>
            </a:r>
          </a:p>
          <a:p>
            <a:pPr lvl="1"/>
            <a:r>
              <a:rPr lang="en-US" dirty="0" smtClean="0"/>
              <a:t>E.g. – with, to, at, between, of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____________________________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BAD:</a:t>
            </a:r>
          </a:p>
          <a:p>
            <a:pPr marL="274320" lvl="1" indent="0">
              <a:buNone/>
            </a:pPr>
            <a:r>
              <a:rPr lang="en-US" dirty="0" smtClean="0"/>
              <a:t>I had no one to go to the dance with.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GOOD:</a:t>
            </a:r>
          </a:p>
          <a:p>
            <a:pPr marL="274320" lvl="1" indent="0">
              <a:buNone/>
            </a:pPr>
            <a:r>
              <a:rPr lang="en-US" dirty="0" smtClean="0"/>
              <a:t>I didn’t have a date to the dance.</a:t>
            </a:r>
          </a:p>
          <a:p>
            <a:pPr marL="274320" lvl="1" indent="0">
              <a:buNone/>
            </a:pPr>
            <a:r>
              <a:rPr lang="en-US" dirty="0" smtClean="0"/>
              <a:t>BAD:</a:t>
            </a:r>
          </a:p>
          <a:p>
            <a:pPr marL="274320" lvl="1" indent="0">
              <a:buNone/>
            </a:pPr>
            <a:r>
              <a:rPr lang="en-US" dirty="0" smtClean="0"/>
              <a:t>What do you use this for?</a:t>
            </a:r>
          </a:p>
          <a:p>
            <a:pPr marL="274320" lvl="1" indent="0">
              <a:buNone/>
            </a:pPr>
            <a:r>
              <a:rPr lang="en-US" dirty="0" smtClean="0"/>
              <a:t>GOOD:</a:t>
            </a:r>
          </a:p>
          <a:p>
            <a:pPr marL="274320" lvl="1" indent="0">
              <a:buNone/>
            </a:pPr>
            <a:r>
              <a:rPr lang="en-US" dirty="0" smtClean="0"/>
              <a:t>For what do you use this?</a:t>
            </a:r>
          </a:p>
          <a:p>
            <a:pPr marL="274320" lvl="1" indent="0">
              <a:buNone/>
            </a:pPr>
            <a:r>
              <a:rPr lang="en-US" dirty="0" smtClean="0"/>
              <a:t>OR</a:t>
            </a:r>
          </a:p>
          <a:p>
            <a:pPr marL="274320" lvl="1" indent="0">
              <a:buNone/>
            </a:pPr>
            <a:r>
              <a:rPr lang="en-US" dirty="0" smtClean="0"/>
              <a:t>What it this thing’s purpose?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59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I asked her where she was at.</a:t>
            </a:r>
          </a:p>
          <a:p>
            <a:r>
              <a:rPr lang="en-US" dirty="0" smtClean="0"/>
              <a:t>It was the most terrible thing to be faced with.</a:t>
            </a:r>
          </a:p>
          <a:p>
            <a:r>
              <a:rPr lang="en-US" dirty="0" smtClean="0"/>
              <a:t>It wasn’t even loved by the author it was written by.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inquired about her location.</a:t>
            </a:r>
          </a:p>
          <a:p>
            <a:r>
              <a:rPr lang="en-US" dirty="0" smtClean="0"/>
              <a:t>I had never been faced with something so terrible.</a:t>
            </a:r>
          </a:p>
          <a:p>
            <a:r>
              <a:rPr lang="en-US" dirty="0" smtClean="0"/>
              <a:t>Even the author didn’t love that book.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Quick, rewrite these sentences: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76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Tips &amp; Tricks volume III</a:t>
            </a:r>
          </a:p>
          <a:p>
            <a:endParaRPr lang="en-US" dirty="0"/>
          </a:p>
          <a:p>
            <a:r>
              <a:rPr lang="en-US" dirty="0" smtClean="0"/>
              <a:t>(Alternate title: stop doing these things or my head will explode!)</a:t>
            </a:r>
          </a:p>
          <a:p>
            <a:endParaRPr lang="en-US" dirty="0"/>
          </a:p>
          <a:p>
            <a:r>
              <a:rPr lang="en-US" sz="4400" dirty="0" smtClean="0">
                <a:sym typeface="Wingdings"/>
              </a:rPr>
              <a:t>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&amp; Grammar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40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6562" y="1653863"/>
            <a:ext cx="837959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comma is this thing:</a:t>
            </a:r>
          </a:p>
          <a:p>
            <a:endParaRPr lang="en-US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It tells the reader to pause.  </a:t>
            </a:r>
          </a:p>
          <a:p>
            <a:endParaRPr lang="en-US" sz="2000" dirty="0"/>
          </a:p>
          <a:p>
            <a:r>
              <a:rPr lang="en-US" sz="2000" dirty="0" smtClean="0"/>
              <a:t>It divides components of sentences such as phrases, clauses, or items on a list.</a:t>
            </a:r>
          </a:p>
          <a:p>
            <a:endParaRPr lang="en-US" sz="2000" dirty="0"/>
          </a:p>
          <a:p>
            <a:r>
              <a:rPr lang="en-US" sz="2000" dirty="0" smtClean="0"/>
              <a:t>See what I did there?!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59110" y="1670503"/>
            <a:ext cx="1792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,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13617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Oxford Comma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No Oxford Comma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Separates the last two items of a list:</a:t>
            </a:r>
          </a:p>
          <a:p>
            <a:r>
              <a:rPr lang="en-US" dirty="0" smtClean="0"/>
              <a:t>I bought milk, cookies, and orange juice.</a:t>
            </a:r>
          </a:p>
          <a:p>
            <a:r>
              <a:rPr lang="en-US" dirty="0" smtClean="0"/>
              <a:t>I went to the store, the gym, and then the tanning salon.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separation between the last two things in a list:</a:t>
            </a:r>
          </a:p>
          <a:p>
            <a:r>
              <a:rPr lang="en-US" dirty="0" smtClean="0"/>
              <a:t>I bought milk, cookies and orange juice.</a:t>
            </a:r>
          </a:p>
          <a:p>
            <a:r>
              <a:rPr lang="en-US" dirty="0" smtClean="0"/>
              <a:t>I went to the store, the gym and then the tanning salon.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Oxford Comma?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31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70</TotalTime>
  <Words>813</Words>
  <Application>Microsoft Macintosh PowerPoint</Application>
  <PresentationFormat>On-screen Show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Writing &amp; Grammar</vt:lpstr>
      <vt:lpstr>The use of it’s vs. its</vt:lpstr>
      <vt:lpstr>Effect vs. Affect</vt:lpstr>
      <vt:lpstr>Writing &amp; Grammar</vt:lpstr>
      <vt:lpstr>Ending Sentences with Prepositions</vt:lpstr>
      <vt:lpstr>Quick, rewrite these sentences:</vt:lpstr>
      <vt:lpstr>Writing &amp; Grammar</vt:lpstr>
      <vt:lpstr>Commas</vt:lpstr>
      <vt:lpstr>The Oxford Comma?</vt:lpstr>
      <vt:lpstr>Other Than Lists Commas Can…</vt:lpstr>
      <vt:lpstr>And still more stuff…</vt:lpstr>
      <vt:lpstr>Writing &amp; Grammar</vt:lpstr>
      <vt:lpstr>Sentences Structured Shakespearian</vt:lpstr>
      <vt:lpstr>Sentences Structured Shakespearian </vt:lpstr>
    </vt:vector>
  </TitlesOfParts>
  <Company>NPS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&amp; Grammar</dc:title>
  <dc:creator>Newton Public Schools</dc:creator>
  <cp:lastModifiedBy>Newton Public Schools</cp:lastModifiedBy>
  <cp:revision>19</cp:revision>
  <dcterms:created xsi:type="dcterms:W3CDTF">2014-10-01T16:58:36Z</dcterms:created>
  <dcterms:modified xsi:type="dcterms:W3CDTF">2014-11-03T21:02:45Z</dcterms:modified>
</cp:coreProperties>
</file>